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71" r:id="rId9"/>
    <p:sldId id="272" r:id="rId10"/>
    <p:sldId id="269" r:id="rId11"/>
    <p:sldId id="27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2"/>
    <p:restoredTop sz="94600"/>
  </p:normalViewPr>
  <p:slideViewPr>
    <p:cSldViewPr snapToGrid="0" snapToObjects="1">
      <p:cViewPr varScale="1">
        <p:scale>
          <a:sx n="66" d="100"/>
          <a:sy n="66" d="100"/>
        </p:scale>
        <p:origin x="2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123C1-E16C-7D42-82D5-E2E3CCC1EEF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7AB1E-5D1E-404D-B850-873D77EC4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2.imec.be/be_en/press/imec-news/imeceeg2012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15781"/>
            <a:ext cx="9144000" cy="8311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Wireless Behind-the-Ear EEG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00667"/>
            <a:ext cx="9144000" cy="694267"/>
          </a:xfrm>
        </p:spPr>
        <p:txBody>
          <a:bodyPr/>
          <a:lstStyle/>
          <a:p>
            <a:r>
              <a:rPr lang="en-US" smtClean="0"/>
              <a:t>Lucas Pinto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34" y="2625275"/>
            <a:ext cx="2895600" cy="1497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867" y="2212812"/>
            <a:ext cx="2167466" cy="25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65125"/>
            <a:ext cx="1098804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Future Directions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46664" cy="4351338"/>
          </a:xfrm>
        </p:spPr>
        <p:txBody>
          <a:bodyPr/>
          <a:lstStyle/>
          <a:p>
            <a:r>
              <a:rPr lang="en-US" dirty="0" smtClean="0"/>
              <a:t>More data from multiple patients</a:t>
            </a:r>
          </a:p>
          <a:p>
            <a:r>
              <a:rPr lang="en-US" dirty="0" smtClean="0"/>
              <a:t>Physician interface and real-time streaming</a:t>
            </a:r>
          </a:p>
          <a:p>
            <a:r>
              <a:rPr lang="en-US" dirty="0" smtClean="0"/>
              <a:t>Hardware enhancement (more electrodes, cosmetic appeal)</a:t>
            </a:r>
          </a:p>
          <a:p>
            <a:r>
              <a:rPr lang="en-US" dirty="0" smtClean="0"/>
              <a:t>More production, foreign distribution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152401"/>
            <a:ext cx="11436870" cy="1155444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References</a:t>
            </a:r>
            <a:endParaRPr lang="en-US" sz="3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04671" y="2249423"/>
            <a:ext cx="144053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15568" y="1956816"/>
            <a:ext cx="105223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Neuroelectrics.com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Emotiv.com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Imec</a:t>
            </a:r>
            <a:r>
              <a:rPr lang="en-US" dirty="0"/>
              <a:t>, Holst Centre and Panasonic Present Wireless Low-power Active-Electrode </a:t>
            </a:r>
            <a:endParaRPr lang="en-US" dirty="0" smtClean="0"/>
          </a:p>
          <a:p>
            <a:r>
              <a:rPr lang="en-US" dirty="0" smtClean="0"/>
              <a:t>     EEG </a:t>
            </a:r>
            <a:r>
              <a:rPr lang="en-US" dirty="0"/>
              <a:t>Headset (Apr. 10, 2012) [Online],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www2.imec.be/be_en/press/imec-news/imeceeg2012.html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Jiawei</a:t>
            </a:r>
            <a:r>
              <a:rPr lang="en-US" dirty="0"/>
              <a:t> Xu; </a:t>
            </a:r>
            <a:r>
              <a:rPr lang="en-US" dirty="0" err="1"/>
              <a:t>Yazicioglu</a:t>
            </a:r>
            <a:r>
              <a:rPr lang="en-US" dirty="0"/>
              <a:t>, R.F.; </a:t>
            </a:r>
            <a:r>
              <a:rPr lang="en-US" dirty="0" err="1"/>
              <a:t>Harpe</a:t>
            </a:r>
            <a:r>
              <a:rPr lang="en-US" dirty="0"/>
              <a:t>, P.; </a:t>
            </a:r>
            <a:r>
              <a:rPr lang="en-US" dirty="0" err="1"/>
              <a:t>Makinwa</a:t>
            </a:r>
            <a:r>
              <a:rPr lang="en-US" dirty="0"/>
              <a:t>, K. A A; Van Hoof, C</a:t>
            </a:r>
            <a:r>
              <a:rPr lang="en-US" dirty="0" smtClean="0"/>
              <a:t>.,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/>
              <a:t>"A 160μW 8-channel active electrode system for EEG monitoring," Solid-State Circuits </a:t>
            </a:r>
            <a:r>
              <a:rPr lang="en-US" dirty="0" smtClean="0"/>
              <a:t>Conference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Digest of Technical Papers (ISSCC), 2011 IEEE International , vol., no., pp.300,302, 20- 24 Feb. 2011.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S. R. e. a. Haut, “Seizure occurrence: Precipitants and prediction,” Neurology, pp. 1905–1910, Nov. 2007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is drug treatment not necessary in epilepsy? Factors that should influence the decision to </a:t>
            </a:r>
            <a:r>
              <a:rPr lang="en-US" dirty="0" smtClean="0"/>
              <a:t>prescribe</a:t>
            </a:r>
          </a:p>
          <a:p>
            <a:r>
              <a:rPr lang="en-US" dirty="0"/>
              <a:t> </a:t>
            </a:r>
            <a:r>
              <a:rPr lang="en-US" dirty="0" smtClean="0"/>
              <a:t>     Richard W Newton, MD, </a:t>
            </a:r>
            <a:r>
              <a:rPr lang="en-US" dirty="0"/>
              <a:t>J R </a:t>
            </a:r>
            <a:r>
              <a:rPr lang="en-US" dirty="0" err="1"/>
              <a:t>Soc</a:t>
            </a:r>
            <a:r>
              <a:rPr lang="en-US" dirty="0"/>
              <a:t> Med. 2004 Jan; 97(1): 15–19.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67" y="152401"/>
            <a:ext cx="11565563" cy="1155444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Acknowledgements</a:t>
            </a:r>
            <a:endParaRPr lang="en-US" sz="3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04671" y="2249423"/>
            <a:ext cx="144053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8368" y="1810512"/>
            <a:ext cx="2926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Susanne Churchill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HST Faculty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Sydney Cash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Junior </a:t>
            </a:r>
            <a:r>
              <a:rPr lang="en-US" sz="2400" dirty="0" err="1" smtClean="0"/>
              <a:t>Moura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Bruno Valle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Cash lab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Patients at MGH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24" y="4277567"/>
            <a:ext cx="2123697" cy="2123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205" y="4277567"/>
            <a:ext cx="2123697" cy="212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218" y="1307845"/>
            <a:ext cx="2032000" cy="259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574" y="1339685"/>
            <a:ext cx="2246328" cy="2527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585" y="4485723"/>
            <a:ext cx="2751667" cy="198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365125"/>
            <a:ext cx="11683999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Epilepsy is characterized by recurrent seizures and hyper-synchronous brain activity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7" y="2252134"/>
            <a:ext cx="4241800" cy="3505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Diagnosing epilepsy usually requires :</a:t>
            </a:r>
          </a:p>
          <a:p>
            <a:r>
              <a:rPr lang="en-US" dirty="0" smtClean="0"/>
              <a:t>Paroxysmal EEG recordings of hyper-synchronous uninterruptable neural firing</a:t>
            </a:r>
          </a:p>
          <a:p>
            <a:r>
              <a:rPr lang="en-US" dirty="0" smtClean="0"/>
              <a:t>History of recurrent seizures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65" y="1825625"/>
            <a:ext cx="65902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66" y="253998"/>
            <a:ext cx="11565563" cy="745067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Epilepsy affects 50 million people worldwide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1" y="1786296"/>
            <a:ext cx="8500629" cy="37509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066" y="1998133"/>
            <a:ext cx="306493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People with epilepsy respond positively to treatment 70% of the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~80% of affected individuals live in low/middle income countries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~3/4 of those individuals don’t receive the treatment they need</a:t>
            </a:r>
          </a:p>
          <a:p>
            <a:endParaRPr lang="en-US" sz="22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232" y="4275498"/>
            <a:ext cx="752003" cy="16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67" y="152401"/>
            <a:ext cx="11565563" cy="1155444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Infrequent seizures </a:t>
            </a:r>
            <a:r>
              <a:rPr lang="en-US" sz="3600" dirty="0" smtClean="0"/>
              <a:t>are a </a:t>
            </a:r>
            <a:r>
              <a:rPr lang="en-US" sz="3600" dirty="0" smtClean="0"/>
              <a:t>longstanding challenge in epilepsy diagnosis</a:t>
            </a:r>
            <a:endParaRPr lang="en-US" sz="3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621866" y="15917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8812" y="2212848"/>
            <a:ext cx="100220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Many patients have infrequent seizures (1/month) making it difficult to diagnose episodes as </a:t>
            </a:r>
            <a:r>
              <a:rPr lang="en-US" sz="2800" dirty="0" err="1" smtClean="0"/>
              <a:t>epileptiform</a:t>
            </a:r>
            <a:r>
              <a:rPr lang="en-US" sz="2800" dirty="0" smtClean="0"/>
              <a:t> activity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Majority of EEG recordings capture </a:t>
            </a:r>
            <a:r>
              <a:rPr lang="en-US" sz="2800" dirty="0" err="1" smtClean="0"/>
              <a:t>interictal</a:t>
            </a:r>
            <a:r>
              <a:rPr lang="en-US" sz="2800" dirty="0" smtClean="0"/>
              <a:t> activity. Even then capturing an </a:t>
            </a:r>
            <a:r>
              <a:rPr lang="en-US" sz="2800" dirty="0" err="1" smtClean="0"/>
              <a:t>interictal</a:t>
            </a:r>
            <a:r>
              <a:rPr lang="en-US" sz="2800" dirty="0" smtClean="0"/>
              <a:t> </a:t>
            </a:r>
            <a:r>
              <a:rPr lang="en-US" sz="2800" dirty="0" err="1" smtClean="0"/>
              <a:t>epileptiform</a:t>
            </a:r>
            <a:r>
              <a:rPr lang="en-US" sz="2800" dirty="0" smtClean="0"/>
              <a:t> discharge is typically not enough for diagnosis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Bottom line: we have to capture the seizure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67" y="152401"/>
            <a:ext cx="11565563" cy="1155444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Different types of EEG systems already exist and are being used clinically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433" y="1542922"/>
            <a:ext cx="3400830" cy="194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717" y="1778000"/>
            <a:ext cx="3793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Ambulatory systems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Brain Computer Interfaces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Transcranial Direct Current Stimulators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Wireless EEGs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67" y="3992458"/>
            <a:ext cx="3793066" cy="2342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445" y="1542922"/>
            <a:ext cx="3833185" cy="2140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514" y="3725482"/>
            <a:ext cx="1739463" cy="26091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224" y="3725482"/>
            <a:ext cx="2717494" cy="25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4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67" y="152401"/>
            <a:ext cx="11565563" cy="1155444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We propose a wireless behind-the-ear EEG that connects to an iPhone/</a:t>
            </a:r>
            <a:r>
              <a:rPr lang="en-US" sz="3600" dirty="0" err="1" smtClean="0"/>
              <a:t>iTouch</a:t>
            </a:r>
            <a:endParaRPr lang="en-US" sz="3600" dirty="0"/>
          </a:p>
        </p:txBody>
      </p:sp>
      <p:pic>
        <p:nvPicPr>
          <p:cNvPr id="3073" name="Picture 4" descr="C:\Users\brunogr\Desktop\Wireless EEG System\Pics\Reduced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4" y="2373298"/>
            <a:ext cx="1695280" cy="325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364314" y="3640667"/>
            <a:ext cx="1087189" cy="48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7202084" y="3640667"/>
            <a:ext cx="1087189" cy="4892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5842" y="3039316"/>
            <a:ext cx="121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Bluetooth</a:t>
            </a:r>
            <a:endParaRPr lang="en-US" sz="2000"/>
          </a:p>
        </p:txBody>
      </p:sp>
      <p:sp>
        <p:nvSpPr>
          <p:cNvPr id="8" name="TextBox 7"/>
          <p:cNvSpPr txBox="1"/>
          <p:nvPr/>
        </p:nvSpPr>
        <p:spPr>
          <a:xfrm>
            <a:off x="7202085" y="3039316"/>
            <a:ext cx="1087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Wi-Fi</a:t>
            </a:r>
            <a:endParaRPr lang="en-US"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684" y="2370667"/>
            <a:ext cx="2620217" cy="3261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130" y="2802250"/>
            <a:ext cx="3014990" cy="25225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21638" y="1965867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MGH server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089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67" y="152401"/>
            <a:ext cx="11565563" cy="1155444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Brain activity is recorded, amplified, and converted </a:t>
            </a:r>
            <a:r>
              <a:rPr lang="en-US" sz="3600" dirty="0"/>
              <a:t>to </a:t>
            </a:r>
            <a:r>
              <a:rPr lang="en-US" sz="3600" dirty="0" smtClean="0"/>
              <a:t>µC</a:t>
            </a:r>
            <a:endParaRPr lang="en-US" sz="3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684542" y="2250830"/>
            <a:ext cx="197930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640" y="3207628"/>
            <a:ext cx="4603652" cy="263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37428" y="531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396381"/>
            <a:ext cx="11089398" cy="86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8156448" y="1307480"/>
            <a:ext cx="1867252" cy="120058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00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932260" y="1327639"/>
            <a:ext cx="1863500" cy="13169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00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434" y="2809131"/>
            <a:ext cx="3075482" cy="34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67" y="152401"/>
            <a:ext cx="11565563" cy="1155444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The </a:t>
            </a:r>
            <a:r>
              <a:rPr lang="en-US" sz="3600" dirty="0" smtClean="0"/>
              <a:t>app </a:t>
            </a:r>
            <a:r>
              <a:rPr lang="en-US" sz="3600" dirty="0"/>
              <a:t>converts </a:t>
            </a:r>
            <a:r>
              <a:rPr lang="en-US" sz="3600" dirty="0" smtClean="0"/>
              <a:t>µC </a:t>
            </a:r>
            <a:r>
              <a:rPr lang="en-US" sz="3600" dirty="0"/>
              <a:t>to </a:t>
            </a:r>
            <a:r>
              <a:rPr lang="en-US" sz="3600" dirty="0" smtClean="0"/>
              <a:t>µV, </a:t>
            </a:r>
            <a:r>
              <a:rPr lang="en-US" sz="3600" dirty="0"/>
              <a:t>monitors </a:t>
            </a:r>
            <a:r>
              <a:rPr lang="en-US" sz="3600" dirty="0" smtClean="0"/>
              <a:t>BLE </a:t>
            </a:r>
            <a:r>
              <a:rPr lang="en-US" sz="3600" dirty="0"/>
              <a:t>connection and plots data in real-time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684542" y="2250830"/>
            <a:ext cx="197930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37428" y="531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396381"/>
            <a:ext cx="11089398" cy="86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9932260" y="1327639"/>
            <a:ext cx="1863500" cy="13169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00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C:\Users\brunogr\Desktop\Wireless EEG System\Pics\Original\pho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723" y="2694943"/>
            <a:ext cx="4753193" cy="310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0" y="2723355"/>
            <a:ext cx="5398564" cy="30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8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067" y="152401"/>
            <a:ext cx="11565563" cy="1155444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The app connects to the MGH server via Wi-Fi periodically to upload raw EEG data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684542" y="2250830"/>
            <a:ext cx="197930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37428" y="5317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396381"/>
            <a:ext cx="11089398" cy="86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8" y="3116122"/>
            <a:ext cx="11257942" cy="245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34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404</Words>
  <Application>Microsoft Macintosh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Wireless Behind-the-Ear EEG</vt:lpstr>
      <vt:lpstr>Epilepsy is characterized by recurrent seizures and hyper-synchronous brain activity</vt:lpstr>
      <vt:lpstr>Epilepsy affects 50 million people worldwide</vt:lpstr>
      <vt:lpstr>Infrequent seizures are a longstanding challenge in epilepsy diagnosis</vt:lpstr>
      <vt:lpstr>Different types of EEG systems already exist and are being used clinically</vt:lpstr>
      <vt:lpstr>We propose a wireless behind-the-ear EEG that connects to an iPhone/iTouch</vt:lpstr>
      <vt:lpstr>Brain activity is recorded, amplified, and converted to µC</vt:lpstr>
      <vt:lpstr>The app converts µC to µV, monitors BLE connection and plots data in real-time</vt:lpstr>
      <vt:lpstr>The app connects to the MGH server via Wi-Fi periodically to upload raw EEG data</vt:lpstr>
      <vt:lpstr>Future Directions</vt:lpstr>
      <vt:lpstr>References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pinto</dc:creator>
  <cp:lastModifiedBy>lucas pinto</cp:lastModifiedBy>
  <cp:revision>41</cp:revision>
  <dcterms:created xsi:type="dcterms:W3CDTF">2015-08-03T19:41:11Z</dcterms:created>
  <dcterms:modified xsi:type="dcterms:W3CDTF">2015-10-27T13:57:01Z</dcterms:modified>
</cp:coreProperties>
</file>